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8" r:id="rId9"/>
    <p:sldId id="263" r:id="rId10"/>
    <p:sldId id="265" r:id="rId11"/>
    <p:sldId id="266" r:id="rId12"/>
    <p:sldId id="269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7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1725-7166-4D26-835F-F5EE2634D031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8800-8735-4DC3-9577-4E332455A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38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1725-7166-4D26-835F-F5EE2634D031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8800-8735-4DC3-9577-4E332455A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67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1725-7166-4D26-835F-F5EE2634D031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8800-8735-4DC3-9577-4E332455A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97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1725-7166-4D26-835F-F5EE2634D031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8800-8735-4DC3-9577-4E332455A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94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1725-7166-4D26-835F-F5EE2634D031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8800-8735-4DC3-9577-4E332455A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8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1725-7166-4D26-835F-F5EE2634D031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8800-8735-4DC3-9577-4E332455A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3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1725-7166-4D26-835F-F5EE2634D031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8800-8735-4DC3-9577-4E332455A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46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1725-7166-4D26-835F-F5EE2634D031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8800-8735-4DC3-9577-4E332455A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72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1725-7166-4D26-835F-F5EE2634D031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8800-8735-4DC3-9577-4E332455A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92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1725-7166-4D26-835F-F5EE2634D031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8800-8735-4DC3-9577-4E332455A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1725-7166-4D26-835F-F5EE2634D031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8800-8735-4DC3-9577-4E332455A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92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51725-7166-4D26-835F-F5EE2634D031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F8800-8735-4DC3-9577-4E332455A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70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2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4908" y="806847"/>
            <a:ext cx="8458200" cy="147002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Введение.  Структура информатики</a:t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8" descr="j0395941%5b1%5d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276872"/>
            <a:ext cx="4464496" cy="355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666" y="0"/>
            <a:ext cx="9293665" cy="685800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74432" y="2883768"/>
            <a:ext cx="6453336" cy="685800"/>
          </a:xfrm>
          <a:prstGeom prst="rect">
            <a:avLst/>
          </a:prstGeom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948382" y="2900511"/>
            <a:ext cx="6419850" cy="685800"/>
          </a:xfrm>
          <a:prstGeom prst="rect">
            <a:avLst/>
          </a:prstGeom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" y="6110436"/>
            <a:ext cx="914382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6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Техника безопасности в кабинете информатике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581" y="1441921"/>
            <a:ext cx="1811499" cy="259250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42" y="1477279"/>
            <a:ext cx="1943365" cy="25986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484784"/>
            <a:ext cx="1944216" cy="25998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509120"/>
            <a:ext cx="3238849" cy="17281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293096"/>
            <a:ext cx="3419872" cy="2160240"/>
          </a:xfrm>
          <a:prstGeom prst="rect">
            <a:avLst/>
          </a:prstGeom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435" y="6172200"/>
            <a:ext cx="9433692" cy="685800"/>
          </a:xfrm>
          <a:prstGeom prst="rect">
            <a:avLst/>
          </a:prstGeom>
        </p:spPr>
      </p:pic>
      <p:pic>
        <p:nvPicPr>
          <p:cNvPr id="10" name="Объект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09805" y="3137548"/>
            <a:ext cx="6755103" cy="685800"/>
          </a:xfrm>
          <a:prstGeom prst="rect">
            <a:avLst/>
          </a:prstGeom>
        </p:spPr>
      </p:pic>
      <p:pic>
        <p:nvPicPr>
          <p:cNvPr id="11" name="Объект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674" y="-153267"/>
            <a:ext cx="9146673" cy="685800"/>
          </a:xfrm>
          <a:prstGeom prst="rect">
            <a:avLst/>
          </a:prstGeom>
        </p:spPr>
      </p:pic>
      <p:pic>
        <p:nvPicPr>
          <p:cNvPr id="12" name="Объект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102768" y="2955780"/>
            <a:ext cx="6891337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2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296144"/>
          </a:xfrm>
        </p:spPr>
        <p:txBody>
          <a:bodyPr>
            <a:normAutofit/>
          </a:bodyPr>
          <a:lstStyle/>
          <a:p>
            <a:r>
              <a:rPr lang="ru-RU" sz="6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  </a:t>
            </a:r>
            <a:r>
              <a:rPr lang="ru-RU" sz="6000" dirty="0">
                <a:solidFill>
                  <a:srgbClr val="FF0000"/>
                </a:solidFill>
              </a:rPr>
              <a:t>Вы уже знаете …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6381" y="2108923"/>
            <a:ext cx="8424936" cy="3777283"/>
          </a:xfrm>
        </p:spPr>
        <p:txBody>
          <a:bodyPr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компьютер и как он работает;</a:t>
            </a:r>
          </a:p>
          <a:p>
            <a:r>
              <a:rPr lang="ru-RU" alt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какой информацией может работать компьютер;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алгоритм;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 информационное моделирование;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882720"/>
            <a:ext cx="2157214" cy="1975280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17740" y="2982805"/>
            <a:ext cx="7064590" cy="685800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84" y="6172200"/>
            <a:ext cx="9150183" cy="685800"/>
          </a:xfrm>
          <a:prstGeom prst="rect">
            <a:avLst/>
          </a:prstGeom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252663" y="0"/>
            <a:ext cx="6891337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9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96296E-6 C 0.06892 2.96296E-6 0.125 0.02893 0.125 0.06458 C 0.125 0.10023 0.06892 0.1294 -2.77778E-7 0.1294 C -0.06892 0.1294 -0.125 0.10023 -0.125 0.06458 C -0.125 0.02893 -0.06892 2.96296E-6 -2.77778E-7 2.96296E-6 Z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07407E-6 C 0.06892 4.07407E-6 0.125 0.03171 0.125 0.07083 C 0.125 0.10972 0.06892 0.14166 -8.33333E-7 0.14166 C -0.06892 0.14166 -0.125 0.10972 -0.125 0.07083 C -0.125 0.03171 -0.06892 4.07407E-6 -8.33333E-7 4.07407E-6 Z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C 0.06892 7.40741E-7 0.125 0.03287 0.125 0.07338 C 0.125 0.11366 0.06892 0.14676 1.66667E-6 0.14676 C -0.06893 0.14676 -0.125 0.11366 -0.125 0.07338 C -0.125 0.03287 -0.06893 7.40741E-7 1.66667E-6 7.40741E-7 Z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44444E-6 C 0.06893 -4.44444E-6 0.125 0.03496 0.125 0.07801 C 0.125 0.12084 0.06893 0.15602 -2.77778E-6 0.15602 C -0.06892 0.15602 -0.125 0.12084 -0.125 0.07801 C -0.125 0.03496 -0.06892 -4.44444E-6 -2.77778E-6 -4.44444E-6 Z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352928" cy="2160240"/>
          </a:xfrm>
        </p:spPr>
        <p:txBody>
          <a:bodyPr>
            <a:normAutofit fontScale="90000"/>
          </a:bodyPr>
          <a:lstStyle/>
          <a:p>
            <a:r>
              <a:rPr lang="ru-RU" alt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Получили представление:</a:t>
            </a:r>
            <a:br>
              <a:rPr lang="ru-RU" alt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-в каком виде хранится информация в памяти компьютера;</a:t>
            </a:r>
            <a:br>
              <a:rPr lang="ru-RU" alt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-что такое алгоритм; </a:t>
            </a:r>
            <a:br>
              <a:rPr lang="ru-RU" alt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-что такое информационная модель.</a:t>
            </a:r>
            <a:br>
              <a:rPr lang="ru-RU" alt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863181"/>
            <a:ext cx="8229600" cy="2841179"/>
          </a:xfrm>
        </p:spPr>
        <p:txBody>
          <a:bodyPr>
            <a:normAutofit lnSpcReduction="10000"/>
          </a:bodyPr>
          <a:lstStyle/>
          <a:p>
            <a:pPr marL="0" indent="0" algn="r">
              <a:buNone/>
            </a:pPr>
            <a:r>
              <a:rPr lang="ru-RU" alt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Научились обращаться с:</a:t>
            </a:r>
          </a:p>
          <a:p>
            <a:pPr algn="r"/>
            <a:r>
              <a:rPr lang="ru-RU" alt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клавиатурой;</a:t>
            </a:r>
          </a:p>
          <a:p>
            <a:pPr algn="r"/>
            <a:r>
              <a:rPr lang="ru-RU" alt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мышью;</a:t>
            </a:r>
          </a:p>
          <a:p>
            <a:pPr algn="r"/>
            <a:r>
              <a:rPr lang="ru-RU" alt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дисками;</a:t>
            </a:r>
          </a:p>
          <a:p>
            <a:pPr algn="r"/>
            <a:r>
              <a:rPr lang="ru-RU" alt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принтером</a:t>
            </a:r>
            <a:r>
              <a:rPr lang="ru-RU" altLang="ru-RU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56992"/>
            <a:ext cx="3744416" cy="2739071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10294" y="2588357"/>
            <a:ext cx="6900101" cy="685800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6038408"/>
            <a:ext cx="9577064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8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14" name="Text Box 18"/>
          <p:cNvSpPr txBox="1">
            <a:spLocks noChangeArrowheads="1"/>
          </p:cNvSpPr>
          <p:nvPr/>
        </p:nvSpPr>
        <p:spPr bwMode="auto">
          <a:xfrm>
            <a:off x="755650" y="724966"/>
            <a:ext cx="81375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Термин «информатика» может употребляться в двух смыслах: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00063" y="2286000"/>
            <a:ext cx="8286750" cy="1570038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Информатика как научная область, предметом изучения которой является информация и информационные процессы; в которой осуществляется изобретение и создание новых средств работы с информацией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00063" y="4500563"/>
            <a:ext cx="8286750" cy="1200150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Информатика как практическая область деятельности людей, связанная с применением компьютеров для работы с информацией</a:t>
            </a:r>
          </a:p>
        </p:txBody>
      </p:sp>
      <p:pic>
        <p:nvPicPr>
          <p:cNvPr id="18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6172200"/>
            <a:ext cx="9721080" cy="685800"/>
          </a:xfrm>
          <a:prstGeom prst="rect">
            <a:avLst/>
          </a:prstGeom>
        </p:spPr>
      </p:pic>
      <p:pic>
        <p:nvPicPr>
          <p:cNvPr id="19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79974" y="3031331"/>
            <a:ext cx="6891337" cy="685800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16738" y="-105425"/>
            <a:ext cx="9685281" cy="685800"/>
          </a:xfrm>
          <a:prstGeom prst="rect">
            <a:avLst/>
          </a:prstGeom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355304" y="3031331"/>
            <a:ext cx="6891337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0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Box 16"/>
          <p:cNvSpPr txBox="1">
            <a:spLocks noChangeArrowheads="1"/>
          </p:cNvSpPr>
          <p:nvPr/>
        </p:nvSpPr>
        <p:spPr bwMode="auto">
          <a:xfrm>
            <a:off x="289719" y="484376"/>
            <a:ext cx="87153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информатике можно выделить четыре части:</a:t>
            </a:r>
          </a:p>
        </p:txBody>
      </p:sp>
      <p:sp>
        <p:nvSpPr>
          <p:cNvPr id="7172" name="TextBox 17"/>
          <p:cNvSpPr txBox="1">
            <a:spLocks noChangeArrowheads="1"/>
          </p:cNvSpPr>
          <p:nvPr/>
        </p:nvSpPr>
        <p:spPr bwMode="auto">
          <a:xfrm>
            <a:off x="942974" y="3071813"/>
            <a:ext cx="65643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2) средства информатизации;</a:t>
            </a:r>
          </a:p>
        </p:txBody>
      </p:sp>
      <p:sp>
        <p:nvSpPr>
          <p:cNvPr id="7173" name="TextBox 19"/>
          <p:cNvSpPr txBox="1">
            <a:spLocks noChangeArrowheads="1"/>
          </p:cNvSpPr>
          <p:nvPr/>
        </p:nvSpPr>
        <p:spPr bwMode="auto">
          <a:xfrm>
            <a:off x="714375" y="2143125"/>
            <a:ext cx="70215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1) теоретическая информатика;</a:t>
            </a:r>
          </a:p>
        </p:txBody>
      </p:sp>
      <p:sp>
        <p:nvSpPr>
          <p:cNvPr id="7174" name="TextBox 20"/>
          <p:cNvSpPr txBox="1">
            <a:spLocks noChangeArrowheads="1"/>
          </p:cNvSpPr>
          <p:nvPr/>
        </p:nvSpPr>
        <p:spPr bwMode="auto">
          <a:xfrm>
            <a:off x="857250" y="3929063"/>
            <a:ext cx="73691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информационные технологии;</a:t>
            </a:r>
          </a:p>
        </p:txBody>
      </p:sp>
      <p:sp>
        <p:nvSpPr>
          <p:cNvPr id="7175" name="TextBox 21"/>
          <p:cNvSpPr txBox="1">
            <a:spLocks noChangeArrowheads="1"/>
          </p:cNvSpPr>
          <p:nvPr/>
        </p:nvSpPr>
        <p:spPr bwMode="auto">
          <a:xfrm>
            <a:off x="785813" y="4786313"/>
            <a:ext cx="63928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4) социальная информатика;</a:t>
            </a: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70260" y="3069431"/>
            <a:ext cx="6891337" cy="685800"/>
          </a:xfrm>
          <a:prstGeom prst="rect">
            <a:avLst/>
          </a:prstGeom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43471" y="6079259"/>
            <a:ext cx="9602299" cy="685800"/>
          </a:xfrm>
          <a:prstGeom prst="rect">
            <a:avLst/>
          </a:prstGeom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-126278"/>
            <a:ext cx="9458829" cy="685800"/>
          </a:xfrm>
          <a:prstGeom prst="rect">
            <a:avLst/>
          </a:prstGeom>
        </p:spPr>
      </p:pic>
      <p:pic>
        <p:nvPicPr>
          <p:cNvPr id="10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246239" y="2976491"/>
            <a:ext cx="6891337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54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857250" y="922771"/>
            <a:ext cx="7858125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Теоретическая информатика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это научная область, предмет изучения которой – информация и информационные процессы. </a:t>
            </a:r>
          </a:p>
        </p:txBody>
      </p:sp>
      <p:sp>
        <p:nvSpPr>
          <p:cNvPr id="9220" name="TextBox 22"/>
          <p:cNvSpPr txBox="1">
            <a:spLocks noChangeArrowheads="1"/>
          </p:cNvSpPr>
          <p:nvPr/>
        </p:nvSpPr>
        <p:spPr bwMode="auto">
          <a:xfrm>
            <a:off x="1475656" y="2793698"/>
            <a:ext cx="68825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Теоретическая информатика раскрывает законы и принципы в своей предметной области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797" y="3861048"/>
            <a:ext cx="3949030" cy="2656374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79086" y="2897983"/>
            <a:ext cx="7234239" cy="685800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63802" y="6172200"/>
            <a:ext cx="9402907" cy="685800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20336" cy="685800"/>
          </a:xfrm>
          <a:prstGeom prst="rect">
            <a:avLst/>
          </a:prstGeom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143467" y="3069431"/>
            <a:ext cx="6891337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15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473" y="260648"/>
            <a:ext cx="8229600" cy="1800200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Средства информатизации</a:t>
            </a:r>
            <a:r>
              <a:rPr lang="ru-RU" i="1" dirty="0">
                <a:solidFill>
                  <a:srgbClr val="FF0000"/>
                </a:solidFill>
              </a:rPr>
              <a:t> делятся на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79086" y="2897983"/>
            <a:ext cx="7234239" cy="6858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543555"/>
              </p:ext>
            </p:extLst>
          </p:nvPr>
        </p:nvGraphicFramePr>
        <p:xfrm>
          <a:off x="323529" y="1988840"/>
          <a:ext cx="8229776" cy="4392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9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0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88065">
                <a:tc>
                  <a:txBody>
                    <a:bodyPr/>
                    <a:lstStyle/>
                    <a:p>
                      <a:pPr algn="ctr"/>
                      <a:r>
                        <a:rPr lang="ru-RU" sz="4800" i="1" dirty="0">
                          <a:solidFill>
                            <a:srgbClr val="92D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программные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5400" i="1" dirty="0">
                          <a:solidFill>
                            <a:srgbClr val="92D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технические</a:t>
                      </a:r>
                      <a:endParaRPr lang="ru-RU" sz="5400" dirty="0">
                        <a:solidFill>
                          <a:srgbClr val="92D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6357">
                <a:tc>
                  <a:txBody>
                    <a:bodyPr/>
                    <a:lstStyle/>
                    <a:p>
                      <a:pPr algn="ctr"/>
                      <a:r>
                        <a:rPr lang="ru-RU" sz="3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системное </a:t>
                      </a:r>
                      <a:br>
                        <a:rPr lang="ru-RU" sz="3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3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и системы программирования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хранения и обработки данных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8065">
                <a:tc>
                  <a:txBody>
                    <a:bodyPr/>
                    <a:lstStyle/>
                    <a:p>
                      <a:pPr algn="ctr"/>
                      <a:r>
                        <a:rPr lang="ru-RU" sz="3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реализации технологий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передачи данных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6212686"/>
            <a:ext cx="9239106" cy="685800"/>
          </a:xfrm>
          <a:prstGeom prst="rect">
            <a:avLst/>
          </a:prstGeom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52537" y="-98062"/>
            <a:ext cx="9396536" cy="685800"/>
          </a:xfrm>
          <a:prstGeom prst="rect">
            <a:avLst/>
          </a:prstGeom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526757" y="3050383"/>
            <a:ext cx="7234239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49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522658" y="494938"/>
            <a:ext cx="7858125" cy="31085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Вторую и третью части можно назвать прикладной информатикой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defRPr/>
            </a:pP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Прикладная информатика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это область</a:t>
            </a:r>
          </a:p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практического применения понятий, законов </a:t>
            </a:r>
          </a:p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и принципов, выработанных теоретической </a:t>
            </a:r>
          </a:p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информатикой.</a:t>
            </a:r>
          </a:p>
        </p:txBody>
      </p:sp>
      <p:sp>
        <p:nvSpPr>
          <p:cNvPr id="8196" name="TextBox 22"/>
          <p:cNvSpPr txBox="1">
            <a:spLocks noChangeArrowheads="1"/>
          </p:cNvSpPr>
          <p:nvPr/>
        </p:nvSpPr>
        <p:spPr bwMode="auto">
          <a:xfrm>
            <a:off x="4643438" y="3933056"/>
            <a:ext cx="37147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Прикладная  информатика связана с применением компьютеров и информационных технологий.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51" y="3603482"/>
            <a:ext cx="2651805" cy="2777846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50537" y="2954806"/>
            <a:ext cx="6891337" cy="685800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69814" y="6319632"/>
            <a:ext cx="9313813" cy="685800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69815" y="0"/>
            <a:ext cx="9313813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44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51520" y="491536"/>
            <a:ext cx="853529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последние годы в информатике</a:t>
            </a:r>
          </a:p>
          <a:p>
            <a:pPr algn="ctr">
              <a:defRPr/>
            </a:pP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сформировалось новое направление</a:t>
            </a:r>
          </a:p>
          <a:p>
            <a:pPr>
              <a:defRPr/>
            </a:pPr>
            <a:r>
              <a:rPr lang="ru-RU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социальная информатика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междисциплинарное научное направление, изучающее социальные последствия информатизации общества. </a:t>
            </a:r>
          </a:p>
        </p:txBody>
      </p:sp>
      <p:sp>
        <p:nvSpPr>
          <p:cNvPr id="10244" name="TextBox 22"/>
          <p:cNvSpPr txBox="1">
            <a:spLocks noChangeArrowheads="1"/>
          </p:cNvSpPr>
          <p:nvPr/>
        </p:nvSpPr>
        <p:spPr bwMode="auto">
          <a:xfrm>
            <a:off x="2143125" y="3140968"/>
            <a:ext cx="62865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Широкое внедрение в жизнь компьютерных технологий и современных средств информационных  коммуникаций (Интернета, сотовой связи) оказывает всё более сильное влияние на общество в целом и на каждого отдельного человека.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58" y="3925501"/>
            <a:ext cx="1799388" cy="2088231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50537" y="2726531"/>
            <a:ext cx="6891337" cy="685800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52537" y="6172200"/>
            <a:ext cx="9721080" cy="685800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194264"/>
            <a:ext cx="9034462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37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1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7480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1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7480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1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Box 22"/>
          <p:cNvSpPr txBox="1">
            <a:spLocks noChangeArrowheads="1"/>
          </p:cNvSpPr>
          <p:nvPr/>
        </p:nvSpPr>
        <p:spPr bwMode="auto">
          <a:xfrm>
            <a:off x="1785938" y="928688"/>
            <a:ext cx="69294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Вопросы которые мы будем с вами изучать, относятся к четырём важнейшим понятиям информатики: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86572" y="2967038"/>
            <a:ext cx="38798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-информационные системы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11960" y="2428658"/>
            <a:ext cx="40290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-информационные процессы;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65947" y="3538537"/>
            <a:ext cx="37211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информационные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модели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95192" y="4000500"/>
            <a:ext cx="426878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информационные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79" y="3359626"/>
            <a:ext cx="3744416" cy="2739071"/>
          </a:xfrm>
          <a:prstGeom prst="rect">
            <a:avLst/>
          </a:prstGeom>
        </p:spPr>
      </p:pic>
      <p:pic>
        <p:nvPicPr>
          <p:cNvPr id="22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10" y="0"/>
            <a:ext cx="9424245" cy="685800"/>
          </a:xfrm>
          <a:prstGeom prst="rect">
            <a:avLst/>
          </a:prstGeom>
        </p:spPr>
      </p:pic>
      <p:pic>
        <p:nvPicPr>
          <p:cNvPr id="23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24635" y="3086100"/>
            <a:ext cx="6858000" cy="685800"/>
          </a:xfrm>
          <a:prstGeom prst="rect">
            <a:avLst/>
          </a:prstGeom>
        </p:spPr>
      </p:pic>
      <p:pic>
        <p:nvPicPr>
          <p:cNvPr id="10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586646" y="6172200"/>
            <a:ext cx="556175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7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2828836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Учебник: Введение, стр. 5 - 7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620688"/>
            <a:ext cx="7846639" cy="1872208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79086" y="3033406"/>
            <a:ext cx="7234239" cy="685800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-65112"/>
            <a:ext cx="9036496" cy="685800"/>
          </a:xfrm>
          <a:prstGeom prst="rect">
            <a:avLst/>
          </a:prstGeom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274219" y="3033406"/>
            <a:ext cx="7234239" cy="685800"/>
          </a:xfrm>
          <a:prstGeom prst="rect">
            <a:avLst/>
          </a:prstGeom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9511" y="6307626"/>
            <a:ext cx="8964488" cy="6858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4077072"/>
            <a:ext cx="3816423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69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2200"/>
            <a:ext cx="9144000" cy="685800"/>
          </a:xfrm>
        </p:spPr>
      </p:pic>
      <p:sp>
        <p:nvSpPr>
          <p:cNvPr id="3" name="Прямоугольник 2"/>
          <p:cNvSpPr/>
          <p:nvPr/>
        </p:nvSpPr>
        <p:spPr>
          <a:xfrm>
            <a:off x="251520" y="692696"/>
            <a:ext cx="8676455" cy="48245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Inverted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rible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28575"/>
                <a:solidFill>
                  <a:srgbClr val="C0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</a:t>
            </a: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24545" y="-26163"/>
            <a:ext cx="9793088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40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308</Words>
  <Application>Microsoft Office PowerPoint</Application>
  <PresentationFormat>Экран (4:3)</PresentationFormat>
  <Paragraphs>48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Введение.  Структура информатики </vt:lpstr>
      <vt:lpstr>Техника безопасности в кабинете информатике</vt:lpstr>
      <vt:lpstr>   Вы уже знаете …</vt:lpstr>
      <vt:lpstr>Получили представление: -в каком виде хранится информация в памяти компьютера; -что такое алгоритм;  -что такое информационная модель. </vt:lpstr>
      <vt:lpstr>Презентация PowerPoint</vt:lpstr>
      <vt:lpstr>Презентация PowerPoint</vt:lpstr>
      <vt:lpstr>Презентация PowerPoint</vt:lpstr>
      <vt:lpstr>Средства информатизации делятся на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Введение.  Структура информатики</dc:title>
  <dc:creator>Ficher</dc:creator>
  <cp:lastModifiedBy>Оксана Лобанова</cp:lastModifiedBy>
  <cp:revision>22</cp:revision>
  <dcterms:created xsi:type="dcterms:W3CDTF">2016-09-18T16:17:20Z</dcterms:created>
  <dcterms:modified xsi:type="dcterms:W3CDTF">2016-09-21T09:06:35Z</dcterms:modified>
</cp:coreProperties>
</file>